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8"/>
  </p:notesMasterIdLst>
  <p:handoutMasterIdLst>
    <p:handoutMasterId r:id="rId9"/>
  </p:handoutMasterIdLst>
  <p:sldIdLst>
    <p:sldId id="445" r:id="rId2"/>
    <p:sldId id="447" r:id="rId3"/>
    <p:sldId id="830" r:id="rId4"/>
    <p:sldId id="828" r:id="rId5"/>
    <p:sldId id="831" r:id="rId6"/>
    <p:sldId id="43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7"/>
            <p14:sldId id="830"/>
            <p14:sldId id="828"/>
            <p14:sldId id="831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0" d="100"/>
          <a:sy n="60" d="100"/>
        </p:scale>
        <p:origin x="52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39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hyperlink" Target="https://www.3gpp.org/ftp/tsg_sa/TSG_SA/TSGs_101_Bangalore_2023-09/Docs/SP-23119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1_Bangalore_2023-09/Docs/SP-231197.zip" TargetMode="External"/><Relationship Id="rId5" Type="http://schemas.openxmlformats.org/officeDocument/2006/relationships/hyperlink" Target="https://www.3gpp.org/ftp/tsg_sa/TSG_SA/TSGs_101_Bangalore_2023-09/Docs/SP-231196.zip" TargetMode="External"/><Relationship Id="rId4" Type="http://schemas.openxmlformats.org/officeDocument/2006/relationships/hyperlink" Target="https://www.3gpp.org/ftp/tsg_sa/TSG_SA/TSGs_101_Bangalore_2023-09/Docs/SP-23119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Rel-19 TU management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7023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</a:t>
            </a:r>
            <a:r>
              <a:rPr lang="sv-SE" dirty="0" err="1"/>
              <a:t>Timeline</a:t>
            </a:r>
            <a:r>
              <a:rPr lang="sv-SE" dirty="0"/>
              <a:t> for SA3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423358" cy="1325563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Pts val="1200"/>
              <a:buFont typeface="Symbol" panose="05050102010706020507" pitchFamily="18" charset="2"/>
              <a:buChar char=""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Rel-19 timeline (no change compared to SA#99 endorsement, March 2023, </a:t>
            </a:r>
            <a:r>
              <a: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  <a:hlinkClick r:id="rId3"/>
              </a:rPr>
              <a:t>SP-230390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124191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):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2023 (TSG#102)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1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2024 (TSG#106)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Stage 2 normative work freeze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highlight>
                  <a:srgbClr val="FFFF00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-&gt; Q1 2025 for SA3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Sept 2025 (TSG#109)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Stage 3 freeze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910590" marR="0" lvl="0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1962FF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Dec 2025 (TSG#110)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:   “coding freeze” (ASN.1, Open APIs)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AF2319-5D53-C17F-8579-A799A5D7E312}"/>
              </a:ext>
            </a:extLst>
          </p:cNvPr>
          <p:cNvSpPr txBox="1"/>
          <p:nvPr/>
        </p:nvSpPr>
        <p:spPr>
          <a:xfrm>
            <a:off x="838200" y="3689498"/>
            <a:ext cx="10515600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SA3 capacity</a:t>
            </a:r>
          </a:p>
          <a:p>
            <a:r>
              <a:rPr lang="en-US" dirty="0">
                <a:solidFill>
                  <a:srgbClr val="0070C0"/>
                </a:solidFill>
              </a:rPr>
              <a:t>Max TUs: 98 (over 7 meetings)</a:t>
            </a:r>
          </a:p>
          <a:p>
            <a:r>
              <a:rPr lang="en-US" dirty="0">
                <a:solidFill>
                  <a:srgbClr val="0070C0"/>
                </a:solidFill>
              </a:rPr>
              <a:t>Additional buffer TUs: 14</a:t>
            </a:r>
          </a:p>
          <a:p>
            <a:r>
              <a:rPr lang="en-US" dirty="0">
                <a:solidFill>
                  <a:srgbClr val="0070C0"/>
                </a:solidFill>
              </a:rPr>
              <a:t>Max number of SIs/WIs: 14 topic with full TUs/ 28 topics with ½ TUs</a:t>
            </a:r>
          </a:p>
          <a:p>
            <a:r>
              <a:rPr lang="en-US" dirty="0">
                <a:solidFill>
                  <a:srgbClr val="0070C0"/>
                </a:solidFill>
              </a:rPr>
              <a:t>Note: one feature made up of SI+WI is counted as one item</a:t>
            </a:r>
          </a:p>
          <a:p>
            <a:r>
              <a:rPr lang="en-US" dirty="0">
                <a:solidFill>
                  <a:srgbClr val="0070C0"/>
                </a:solidFill>
              </a:rPr>
              <a:t>Max TUs per Feature: 7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5DDAA-22B7-3CEC-F48B-A50D10194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Rel-19 Meetings for SA3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BBACDEB6-261E-A76B-F12E-1845459F9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598804"/>
              </p:ext>
            </p:extLst>
          </p:nvPr>
        </p:nvGraphicFramePr>
        <p:xfrm>
          <a:off x="265814" y="2107964"/>
          <a:ext cx="11087989" cy="3750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999">
                  <a:extLst>
                    <a:ext uri="{9D8B030D-6E8A-4147-A177-3AD203B41FA5}">
                      <a16:colId xmlns:a16="http://schemas.microsoft.com/office/drawing/2014/main" val="1605801836"/>
                    </a:ext>
                  </a:extLst>
                </a:gridCol>
                <a:gridCol w="1000838">
                  <a:extLst>
                    <a:ext uri="{9D8B030D-6E8A-4147-A177-3AD203B41FA5}">
                      <a16:colId xmlns:a16="http://schemas.microsoft.com/office/drawing/2014/main" val="3147167660"/>
                    </a:ext>
                  </a:extLst>
                </a:gridCol>
                <a:gridCol w="988828">
                  <a:extLst>
                    <a:ext uri="{9D8B030D-6E8A-4147-A177-3AD203B41FA5}">
                      <a16:colId xmlns:a16="http://schemas.microsoft.com/office/drawing/2014/main" val="2259677905"/>
                    </a:ext>
                  </a:extLst>
                </a:gridCol>
                <a:gridCol w="1233377">
                  <a:extLst>
                    <a:ext uri="{9D8B030D-6E8A-4147-A177-3AD203B41FA5}">
                      <a16:colId xmlns:a16="http://schemas.microsoft.com/office/drawing/2014/main" val="343736165"/>
                    </a:ext>
                  </a:extLst>
                </a:gridCol>
                <a:gridCol w="1073257">
                  <a:extLst>
                    <a:ext uri="{9D8B030D-6E8A-4147-A177-3AD203B41FA5}">
                      <a16:colId xmlns:a16="http://schemas.microsoft.com/office/drawing/2014/main" val="459028119"/>
                    </a:ext>
                  </a:extLst>
                </a:gridCol>
                <a:gridCol w="1042622">
                  <a:extLst>
                    <a:ext uri="{9D8B030D-6E8A-4147-A177-3AD203B41FA5}">
                      <a16:colId xmlns:a16="http://schemas.microsoft.com/office/drawing/2014/main" val="2315265159"/>
                    </a:ext>
                  </a:extLst>
                </a:gridCol>
                <a:gridCol w="1180214">
                  <a:extLst>
                    <a:ext uri="{9D8B030D-6E8A-4147-A177-3AD203B41FA5}">
                      <a16:colId xmlns:a16="http://schemas.microsoft.com/office/drawing/2014/main" val="3020971830"/>
                    </a:ext>
                  </a:extLst>
                </a:gridCol>
                <a:gridCol w="1158949">
                  <a:extLst>
                    <a:ext uri="{9D8B030D-6E8A-4147-A177-3AD203B41FA5}">
                      <a16:colId xmlns:a16="http://schemas.microsoft.com/office/drawing/2014/main" val="915052691"/>
                    </a:ext>
                  </a:extLst>
                </a:gridCol>
                <a:gridCol w="1180214">
                  <a:extLst>
                    <a:ext uri="{9D8B030D-6E8A-4147-A177-3AD203B41FA5}">
                      <a16:colId xmlns:a16="http://schemas.microsoft.com/office/drawing/2014/main" val="1539230978"/>
                    </a:ext>
                  </a:extLst>
                </a:gridCol>
                <a:gridCol w="997691">
                  <a:extLst>
                    <a:ext uri="{9D8B030D-6E8A-4147-A177-3AD203B41FA5}">
                      <a16:colId xmlns:a16="http://schemas.microsoft.com/office/drawing/2014/main" val="3111828841"/>
                    </a:ext>
                  </a:extLst>
                </a:gridCol>
              </a:tblGrid>
              <a:tr h="1291865"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SA3#113</a:t>
                      </a:r>
                    </a:p>
                    <a:p>
                      <a:r>
                        <a:rPr lang="en-US" sz="1400" b="0" dirty="0"/>
                        <a:t>Nov 6-10, 2023</a:t>
                      </a:r>
                    </a:p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SA3#114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Jan 22-26, 2024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(Cancelled)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SA3#115</a:t>
                      </a:r>
                    </a:p>
                    <a:p>
                      <a:r>
                        <a:rPr lang="en-US" sz="1400" b="0" dirty="0"/>
                        <a:t>Feb 26- Mar1,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SA3#116</a:t>
                      </a:r>
                    </a:p>
                    <a:p>
                      <a:r>
                        <a:rPr lang="en-US" sz="1400" b="0" dirty="0"/>
                        <a:t>May 13-17, </a:t>
                      </a:r>
                    </a:p>
                    <a:p>
                      <a:r>
                        <a:rPr lang="en-US" sz="1400" b="0" dirty="0"/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SA3#116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Adhoc ?</a:t>
                      </a:r>
                    </a:p>
                    <a:p>
                      <a:r>
                        <a:rPr lang="en-US" sz="1400" b="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June-Jul 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SA3#117 </a:t>
                      </a:r>
                    </a:p>
                    <a:p>
                      <a:r>
                        <a:rPr lang="en-US" sz="1400" b="0" dirty="0"/>
                        <a:t>Aug 26-30,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SA3#118</a:t>
                      </a:r>
                    </a:p>
                    <a:p>
                      <a:r>
                        <a:rPr lang="en-US" sz="1400" b="0" dirty="0"/>
                        <a:t>Oct 7-11,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SA3#119</a:t>
                      </a:r>
                    </a:p>
                    <a:p>
                      <a:r>
                        <a:rPr lang="en-US" sz="1400" b="0" dirty="0"/>
                        <a:t>Nov 11-15,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SA3#120</a:t>
                      </a:r>
                    </a:p>
                    <a:p>
                      <a:r>
                        <a:rPr lang="en-US" sz="1400" b="0" dirty="0"/>
                        <a:t>Jan TBD</a:t>
                      </a:r>
                    </a:p>
                    <a:p>
                      <a:r>
                        <a:rPr lang="en-US" sz="1400" b="0" dirty="0"/>
                        <a:t>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SA3#121</a:t>
                      </a:r>
                    </a:p>
                    <a:p>
                      <a:r>
                        <a:rPr lang="en-US" sz="1400" b="0" dirty="0"/>
                        <a:t>Feb  TBD</a:t>
                      </a:r>
                    </a:p>
                    <a:p>
                      <a:r>
                        <a:rPr lang="en-US" sz="1400" b="0" dirty="0"/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461924"/>
                  </a:ext>
                </a:extLst>
              </a:tr>
              <a:tr h="2458711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Kick start Security Features.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Wait for SA2/6, RAN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endParaRPr lang="en-US" sz="1400" b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sngStrike" dirty="0"/>
                        <a:t>Start second set of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Start second set of features</a:t>
                      </a:r>
                    </a:p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125494"/>
                  </a:ext>
                </a:extLst>
              </a:tr>
            </a:tbl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id="{ED87A56A-7016-0846-DA9C-E8F13B7DDB19}"/>
              </a:ext>
            </a:extLst>
          </p:cNvPr>
          <p:cNvSpPr/>
          <p:nvPr/>
        </p:nvSpPr>
        <p:spPr>
          <a:xfrm>
            <a:off x="265814" y="4933507"/>
            <a:ext cx="6294474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Study Phase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C2F9635-AA5A-D7C2-E278-E0E903E2E7EF}"/>
              </a:ext>
            </a:extLst>
          </p:cNvPr>
          <p:cNvSpPr/>
          <p:nvPr/>
        </p:nvSpPr>
        <p:spPr>
          <a:xfrm>
            <a:off x="6560288" y="4944140"/>
            <a:ext cx="4793512" cy="914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Normative work Phase</a:t>
            </a:r>
          </a:p>
        </p:txBody>
      </p:sp>
    </p:spTree>
    <p:extLst>
      <p:ext uri="{BB962C8B-B14F-4D97-AF65-F5344CB8AC3E}">
        <p14:creationId xmlns:p14="http://schemas.microsoft.com/office/powerpoint/2010/main" val="27175345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Rel-19 SA2 package </a:t>
            </a:r>
            <a:r>
              <a:rPr lang="sv-SE" sz="2000" dirty="0"/>
              <a:t>(from SA#101)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CFD67C-CB4D-1537-D352-E8607176162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3077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First Rel-19 package for SA2 approved, with 5 studies. Work can start in Q4 2023, but down-scoping is still possible in December SA#102.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XRM Ph2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2"/>
              </a:rPr>
              <a:t>SP-231198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Energy Efficiency and Energy Saving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3"/>
              </a:rPr>
              <a:t>SP-231192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Integration of satellite components in the 5G architecture Phase III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4"/>
              </a:rPr>
              <a:t>SP-231199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Next generation real time communication services phase 2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5"/>
              </a:rPr>
              <a:t>SP-231196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MPS for IMS Messaging and SMS services  </a:t>
            </a:r>
            <a:r>
              <a:rPr lang="en-US" sz="2000" b="0" i="0" u="sng" strike="noStrike" dirty="0">
                <a:solidFill>
                  <a:srgbClr val="0000FF"/>
                </a:solidFill>
                <a:effectLst/>
                <a:hlinkClick r:id="rId6"/>
              </a:rPr>
              <a:t>SP-231197</a:t>
            </a:r>
            <a:r>
              <a:rPr lang="en-US" sz="2000" b="0" i="0" dirty="0">
                <a:solidFill>
                  <a:srgbClr val="000000"/>
                </a:solidFill>
                <a:effectLst/>
              </a:rPr>
              <a:t> 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   There are 16 other candidate items for final SA2 Rel-19 package: </a:t>
            </a:r>
          </a:p>
        </p:txBody>
      </p:sp>
    </p:spTree>
    <p:extLst>
      <p:ext uri="{BB962C8B-B14F-4D97-AF65-F5344CB8AC3E}">
        <p14:creationId xmlns:p14="http://schemas.microsoft.com/office/powerpoint/2010/main" val="24542560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Short SA3 Prime topics </a:t>
            </a:r>
            <a:endParaRPr lang="sv-SE" sz="200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2CFD67C-CB4D-1537-D352-E8607176162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1585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b="0" i="0" dirty="0">
                <a:solidFill>
                  <a:srgbClr val="000000"/>
                </a:solidFill>
                <a:effectLst/>
              </a:rPr>
              <a:t>Handle Short SA3 prime topics as mini WIDs.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Restrict mini WIDs to 2-3 meeting cycles max. 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Restrict TU budget for  mini WIDs</a:t>
            </a:r>
            <a:endParaRPr lang="en-US" sz="2000" b="0" i="0" dirty="0">
              <a:solidFill>
                <a:srgbClr val="000000"/>
              </a:solidFill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endParaRPr lang="en-US" sz="20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705992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 dirty="0" err="1">
                <a:solidFill>
                  <a:schemeClr val="accent5"/>
                </a:solidFill>
              </a:rPr>
              <a:t>Thank</a:t>
            </a:r>
            <a:r>
              <a:rPr lang="sv-SE" altLang="en-US" dirty="0">
                <a:solidFill>
                  <a:schemeClr val="accent5"/>
                </a:solidFill>
              </a:rPr>
              <a:t> You!</a:t>
            </a:r>
            <a:endParaRPr lang="en-US" altLang="en-US" dirty="0">
              <a:solidFill>
                <a:schemeClr val="accent5"/>
              </a:solidFill>
            </a:endParaRP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Microsoft Office PowerPoint</Application>
  <PresentationFormat>Widescreen</PresentationFormat>
  <Paragraphs>76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Symbol</vt:lpstr>
      <vt:lpstr>Times New Roman</vt:lpstr>
      <vt:lpstr>Office Theme</vt:lpstr>
      <vt:lpstr>Rel-19 TU management</vt:lpstr>
      <vt:lpstr>Rel-19 Timeline for SA3</vt:lpstr>
      <vt:lpstr>Rel-19 Meetings for SA3</vt:lpstr>
      <vt:lpstr>Rel-19 SA2 package (from SA#101)</vt:lpstr>
      <vt:lpstr>Short SA3 Prime topics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2023-10-30T12:07:00Z</dcterms:modified>
</cp:coreProperties>
</file>